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7"/>
    <p:restoredTop sz="83939"/>
  </p:normalViewPr>
  <p:slideViewPr>
    <p:cSldViewPr snapToGrid="0" snapToObjects="1">
      <p:cViewPr>
        <p:scale>
          <a:sx n="100" d="100"/>
          <a:sy n="100" d="100"/>
        </p:scale>
        <p:origin x="18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38014-37E8-D54E-996A-986706867FE5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22B0D-B681-CF49-B84C-D4A7F666D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137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7306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44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harrastustausta ja liikunnallisuus lapsuus, nuoruus – jos pystyt peilaamaan vielä herkkyyskausiin ja VTK ikäkausiin/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Mulla on kolme isoveljeä joiden perässä piti pysyä. Vanhemmilla iso rooli siinä, että he aina tukivat </a:t>
            </a:r>
            <a:r>
              <a:rPr lang="fi-FI" altLang="fi-FI" dirty="0" err="1">
                <a:latin typeface="Trebuchet MS" panose="020B0703020202090204" pitchFamily="34" charset="0"/>
              </a:rPr>
              <a:t>mun</a:t>
            </a:r>
            <a:r>
              <a:rPr lang="fi-FI" altLang="fi-FI" dirty="0">
                <a:latin typeface="Trebuchet MS" panose="020B0703020202090204" pitchFamily="34" charset="0"/>
              </a:rPr>
              <a:t> harrastuksia ja liikkumista.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Älyttömän paljon ulkona liikkumista kavereiden kanssa. Pihapelejä ja muuta </a:t>
            </a:r>
            <a:r>
              <a:rPr lang="fi-FI" altLang="fi-FI" dirty="0" err="1">
                <a:latin typeface="Trebuchet MS" panose="020B0703020202090204" pitchFamily="34" charset="0"/>
              </a:rPr>
              <a:t>hengailua</a:t>
            </a:r>
            <a:r>
              <a:rPr lang="fi-FI" altLang="fi-FI" dirty="0">
                <a:latin typeface="Trebuchet MS" panose="020B0703020202090204" pitchFamily="34" charset="0"/>
              </a:rPr>
              <a:t>. Luokalla erittäin hyviä ja lahjakkaita pelaajia. Osa lopettanut mutta osa pelaa edelleen esim. </a:t>
            </a:r>
            <a:r>
              <a:rPr lang="fi-FI" altLang="fi-FI" dirty="0" err="1">
                <a:latin typeface="Trebuchet MS" panose="020B0703020202090204" pitchFamily="34" charset="0"/>
              </a:rPr>
              <a:t>AHL:ssä</a:t>
            </a:r>
            <a:r>
              <a:rPr lang="fi-FI" altLang="fi-FI" dirty="0">
                <a:latin typeface="Trebuchet MS" panose="020B0703020202090204" pitchFamily="34" charset="0"/>
              </a:rPr>
              <a:t>, Ranskassa ja Ilveksessä.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985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Olosuhteet, harjoitteluympäristö, harjoittelukaverit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sz="1200" dirty="0">
                <a:latin typeface="Trebuchet MS" panose="020B0703020202090204" pitchFamily="34" charset="0"/>
              </a:rPr>
              <a:t>mukana ohjelmien suunnittelussa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endParaRPr lang="fi-FI" dirty="0"/>
          </a:p>
          <a:p>
            <a:pPr lvl="1"/>
            <a:r>
              <a:rPr lang="fi-FI" altLang="fi-FI" dirty="0">
                <a:latin typeface="Trebuchet MS" panose="020B0703020202090204" pitchFamily="34" charset="0"/>
              </a:rPr>
              <a:t>lopetin jalkapallon, mutta jatkoin </a:t>
            </a:r>
            <a:r>
              <a:rPr lang="fi-FI" altLang="fi-FI" dirty="0" err="1">
                <a:latin typeface="Trebuchet MS" panose="020B0703020202090204" pitchFamily="34" charset="0"/>
              </a:rPr>
              <a:t>höntsäämistä</a:t>
            </a:r>
            <a:r>
              <a:rPr lang="fi-FI" altLang="fi-FI" dirty="0">
                <a:latin typeface="Trebuchet MS" panose="020B0703020202090204" pitchFamily="34" charset="0"/>
              </a:rPr>
              <a:t> isoveljen joukkueessa</a:t>
            </a:r>
          </a:p>
          <a:p>
            <a:pPr lvl="1"/>
            <a:r>
              <a:rPr lang="fi-FI" altLang="fi-FI" dirty="0">
                <a:latin typeface="Trebuchet MS" panose="020B0703020202090204" pitchFamily="34" charset="0"/>
              </a:rPr>
              <a:t>Vielä junnusarjojen ajan pelailin puistofutista ja –pesistä kavereiden joukkueissa. Lumilautailu jäi vähäisemmälle 15v jälkeen.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002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seura, akatemia, liitto, </a:t>
            </a:r>
            <a:r>
              <a:rPr lang="fi-FI" altLang="fi-FI" dirty="0" err="1">
                <a:latin typeface="Trebuchet MS" panose="020B0703020202090204" pitchFamily="34" charset="0"/>
              </a:rPr>
              <a:t>hk</a:t>
            </a:r>
            <a:r>
              <a:rPr lang="fi-FI" altLang="fi-FI" dirty="0">
                <a:latin typeface="Trebuchet MS" panose="020B0703020202090204" pitchFamily="34" charset="0"/>
              </a:rPr>
              <a:t>-valmentaja, perhe / akatemian valmennus- ja asiantuntijapalvelujen merkitys ja hyödyntäminen kohdallasi (+muu tukitiimi)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Halu tehdä työtä ja kehittyä urheilijana. Laadukkaan treenaamisen mahdollisti hyvä AV-treeniporukka ja sen aikainen ”miesten treenit” –porukka. Roikuin lenkeillä sen aikaisten miesten huippujen, kuten mm. Jarkko Huovilan ja Vesa Taanilan perässä.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Junnu MM-vuosina </a:t>
            </a:r>
            <a:r>
              <a:rPr lang="fi-FI" altLang="fi-FI" dirty="0" err="1">
                <a:latin typeface="Trebuchet MS" panose="020B0703020202090204" pitchFamily="34" charset="0"/>
              </a:rPr>
              <a:t>ykkös</a:t>
            </a:r>
            <a:r>
              <a:rPr lang="fi-FI" altLang="fi-FI" dirty="0">
                <a:latin typeface="Trebuchet MS" panose="020B0703020202090204" pitchFamily="34" charset="0"/>
              </a:rPr>
              <a:t> </a:t>
            </a:r>
            <a:r>
              <a:rPr lang="fi-FI" altLang="fi-FI" dirty="0" err="1">
                <a:latin typeface="Trebuchet MS" panose="020B0703020202090204" pitchFamily="34" charset="0"/>
              </a:rPr>
              <a:t>tavoittena</a:t>
            </a:r>
            <a:r>
              <a:rPr lang="fi-FI" altLang="fi-FI" dirty="0">
                <a:latin typeface="Trebuchet MS" panose="020B0703020202090204" pitchFamily="34" charset="0"/>
              </a:rPr>
              <a:t> oli aina MM-kisat ja sen jälkeen SM-kisat. Vaikka olin kisoissa aina kauden parhaassa kunnossa, niin en saavuttanut silloista potentiaaliani missään kisoissa, paitsi Norjassa. Bulgarian MM-kisoissa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9716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 err="1">
                <a:latin typeface="Trebuchet MS" panose="020B0703020202090204" pitchFamily="34" charset="0"/>
              </a:rPr>
              <a:t>kv</a:t>
            </a:r>
            <a:r>
              <a:rPr lang="fi-FI" altLang="fi-FI" dirty="0">
                <a:latin typeface="Trebuchet MS" panose="020B0703020202090204" pitchFamily="34" charset="0"/>
              </a:rPr>
              <a:t>-kisojen vaatimukset ja kisavalmistautumisrutiinit / </a:t>
            </a:r>
            <a:r>
              <a:rPr lang="fi-FI" altLang="fi-FI" dirty="0" err="1">
                <a:latin typeface="Trebuchet MS" panose="020B0703020202090204" pitchFamily="34" charset="0"/>
              </a:rPr>
              <a:t>kv</a:t>
            </a:r>
            <a:r>
              <a:rPr lang="fi-FI" altLang="fi-FI" dirty="0">
                <a:latin typeface="Trebuchet MS" panose="020B0703020202090204" pitchFamily="34" charset="0"/>
              </a:rPr>
              <a:t>-maastopankin ja arvokisakokemuksen merkitys, ulkomaan leiritys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endParaRPr lang="fi-FI" dirty="0"/>
          </a:p>
          <a:p>
            <a:r>
              <a:rPr lang="fi-FI" dirty="0"/>
              <a:t>Kokonaisvaltainen urheilija –malli arjessa mukana 24/7. Jos teet treeniä vuorokaudessa 2h, niin siinä on vielä 22h käyttämättä. Huipulla isoimmat erot tehdään treenien ulkopuolella. </a:t>
            </a:r>
            <a:r>
              <a:rPr lang="fi-FI" dirty="0" err="1"/>
              <a:t>Oon</a:t>
            </a:r>
            <a:r>
              <a:rPr lang="fi-FI" dirty="0"/>
              <a:t> täysin varma siitä, että </a:t>
            </a:r>
            <a:r>
              <a:rPr lang="fi-FI" dirty="0" err="1"/>
              <a:t>himotreenaja</a:t>
            </a:r>
            <a:r>
              <a:rPr lang="fi-FI" dirty="0"/>
              <a:t> ei pysty olemaan maailmanmestari, jos muu elämä ei täytä terveellisiä arvoja.</a:t>
            </a:r>
          </a:p>
          <a:p>
            <a:endParaRPr lang="fi-FI" dirty="0"/>
          </a:p>
          <a:p>
            <a:r>
              <a:rPr lang="fi-FI" dirty="0"/>
              <a:t>Muutenkin ajattelen elämää aina kokonaisvaltaisesti. Jos esimerkiksi urheilussa menee huonosti, niin ajattelen mitkä kaikki muut asiat mulla on hyvin. Se pitää </a:t>
            </a:r>
            <a:r>
              <a:rPr lang="fi-FI" dirty="0" err="1"/>
              <a:t>mun</a:t>
            </a:r>
            <a:r>
              <a:rPr lang="fi-FI" dirty="0"/>
              <a:t> elämää balanssissa.</a:t>
            </a:r>
          </a:p>
          <a:p>
            <a:endParaRPr lang="fi-FI" dirty="0"/>
          </a:p>
          <a:p>
            <a:r>
              <a:rPr lang="fi-FI" dirty="0"/>
              <a:t>Huippu-urheilussa hyvä itsetuntemus on tärkeää. Jos aina yrität valehdella itsellesi, niin et kehity. Pidän eri toimintamalleja erityisen tärkeinä esimerkiksi valmistautuessa kisoihin. </a:t>
            </a:r>
            <a:r>
              <a:rPr lang="fi-FI" dirty="0">
                <a:sym typeface="Wingdings" pitchFamily="2" charset="2"/>
              </a:rPr>
              <a:t> </a:t>
            </a:r>
            <a:r>
              <a:rPr lang="fi-FI" dirty="0" err="1">
                <a:sym typeface="Wingdings" pitchFamily="2" charset="2"/>
              </a:rPr>
              <a:t>Valmistautumis</a:t>
            </a:r>
            <a:r>
              <a:rPr lang="fi-FI" dirty="0">
                <a:sym typeface="Wingdings" pitchFamily="2" charset="2"/>
              </a:rPr>
              <a:t>- ja analyysilomake mukana Bulgarian JWOC 2014 lähtien.</a:t>
            </a:r>
          </a:p>
          <a:p>
            <a:endParaRPr lang="fi-FI" dirty="0">
              <a:sym typeface="Wingdings" pitchFamily="2" charset="2"/>
            </a:endParaRPr>
          </a:p>
          <a:p>
            <a:pPr lvl="0">
              <a:defRPr b="1"/>
            </a:pPr>
            <a:r>
              <a:rPr lang="fi-FI" b="0" dirty="0"/>
              <a:t>Treenit ovat laadukkaita ja ne menee juuri niin kuin olet suunnitellut. Silti et kehity niin kuin odotit. Mitä teet?</a:t>
            </a:r>
            <a:endParaRPr lang="en-US" b="0" dirty="0"/>
          </a:p>
          <a:p>
            <a:pPr lvl="1">
              <a:defRPr b="1"/>
            </a:pPr>
            <a:r>
              <a:rPr lang="fi-FI" sz="1400" b="0" dirty="0"/>
              <a:t>Huomasin, että </a:t>
            </a:r>
            <a:r>
              <a:rPr lang="fi-FI" sz="1400" b="0" dirty="0" err="1"/>
              <a:t>mun</a:t>
            </a:r>
            <a:r>
              <a:rPr lang="fi-FI" sz="1400" b="0" dirty="0"/>
              <a:t> täytyy panostaa enemmän kokonaisvaltaisemmin</a:t>
            </a:r>
            <a:endParaRPr lang="en-US" sz="1400" b="0" dirty="0"/>
          </a:p>
          <a:p>
            <a:pPr lvl="1"/>
            <a:r>
              <a:rPr lang="fi-FI" sz="1400" b="0" dirty="0"/>
              <a:t>Lepo, ravinto, talous, kaverit, läheiset jne.</a:t>
            </a:r>
            <a:endParaRPr lang="en-US" sz="1400" b="0" dirty="0"/>
          </a:p>
          <a:p>
            <a:pPr lvl="0">
              <a:defRPr b="1"/>
            </a:pPr>
            <a:r>
              <a:rPr lang="fi-FI" b="0" dirty="0"/>
              <a:t>Hyvä itsetuntemus ja omat toimintamallit</a:t>
            </a:r>
            <a:endParaRPr lang="en-US" b="0" dirty="0"/>
          </a:p>
          <a:p>
            <a:pPr lvl="1"/>
            <a:r>
              <a:rPr lang="fi-FI" sz="1400" b="0" dirty="0"/>
              <a:t>Ole rehellinen itsellesi – ”Make </a:t>
            </a:r>
            <a:r>
              <a:rPr lang="fi-FI" sz="1400" b="0" dirty="0" err="1"/>
              <a:t>progress</a:t>
            </a:r>
            <a:r>
              <a:rPr lang="fi-FI" sz="1400" b="0" dirty="0"/>
              <a:t>, </a:t>
            </a:r>
            <a:r>
              <a:rPr lang="fi-FI" sz="1400" b="0" dirty="0" err="1"/>
              <a:t>not</a:t>
            </a:r>
            <a:r>
              <a:rPr lang="fi-FI" sz="1400" b="0" dirty="0"/>
              <a:t> </a:t>
            </a:r>
            <a:r>
              <a:rPr lang="fi-FI" sz="1400" b="0" dirty="0" err="1"/>
              <a:t>execusess</a:t>
            </a:r>
            <a:r>
              <a:rPr lang="fi-FI" sz="1400" b="0" dirty="0"/>
              <a:t>”</a:t>
            </a:r>
            <a:endParaRPr lang="en-US" sz="1400" b="0" dirty="0"/>
          </a:p>
          <a:p>
            <a:pPr lvl="1"/>
            <a:r>
              <a:rPr lang="fi-FI" sz="1400" b="0" dirty="0"/>
              <a:t>Löydä toimiva valmistautumisrutiini kisoihin</a:t>
            </a:r>
            <a:endParaRPr lang="en-US" sz="1400" b="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531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vahvuudet suunnistajana, ominaisuuksien taso suunnistajan polulla – taito – psyyke – urheilijan elämähallinta</a:t>
            </a:r>
          </a:p>
          <a:p>
            <a:endParaRPr lang="fi-FI" dirty="0"/>
          </a:p>
          <a:p>
            <a:r>
              <a:rPr lang="fi-FI" dirty="0"/>
              <a:t>Ei suurempia heikkouksia tai </a:t>
            </a:r>
            <a:r>
              <a:rPr lang="fi-FI" dirty="0" err="1"/>
              <a:t>vauhvuuksia</a:t>
            </a:r>
            <a:r>
              <a:rPr lang="fi-FI" dirty="0"/>
              <a:t>. Tosi tasapuolinen kaikilla fyysisiltä ominaisuuksilta. Suurin vahvuus löytyy ehkä henkiseltä puolelta.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372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 err="1">
                <a:latin typeface="Trebuchet MS" panose="020B0703020202090204" pitchFamily="34" charset="0"/>
              </a:rPr>
              <a:t>hpk</a:t>
            </a:r>
            <a:r>
              <a:rPr lang="fi-FI" altLang="fi-FI" dirty="0">
                <a:latin typeface="Trebuchet MS" panose="020B0703020202090204" pitchFamily="34" charset="0"/>
              </a:rPr>
              <a:t> / testaus ja kehityksen seuranta / harjoitteluviikkoesimerkit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Linjaukset siitä, mikä on hyvin ja mitä on tarve kehittää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Käytämme Jaakon kanssa lomaketta, joka kattaa monipuolisesti kaikki osa-alueet. Siina katsotaan mitkä asiat </a:t>
            </a:r>
            <a:r>
              <a:rPr lang="fi-FI" altLang="fi-FI" dirty="0" err="1">
                <a:latin typeface="Trebuchet MS" panose="020B0703020202090204" pitchFamily="34" charset="0"/>
              </a:rPr>
              <a:t>totutuivat</a:t>
            </a:r>
            <a:r>
              <a:rPr lang="fi-FI" altLang="fi-FI" dirty="0">
                <a:latin typeface="Trebuchet MS" panose="020B0703020202090204" pitchFamily="34" charset="0"/>
              </a:rPr>
              <a:t> viime kaudella ja mitkä eivät. Lisäksi katsotaan kehittymisen tarpeet ja sen mahdolliset haasteet ja pyritään keksimään niille oikeat ratkaisut.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Esimerkiksi pitkät lenkit ja punttitreenit ovat ohjelmassa koko vuoden ajan. Pyrin siihen, että jokaiseen treeniin lähdettäessä tiedän mikä on sen tarkoitus. Esimerkiksi suunnistustreeneissä aina jokin teema.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altLang="fi-FI" dirty="0">
              <a:latin typeface="Trebuchet MS" panose="020B070302020209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23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altLang="fi-FI" dirty="0">
                <a:latin typeface="Trebuchet MS" panose="020B0703020202090204" pitchFamily="34" charset="0"/>
              </a:rPr>
              <a:t>Viikossa aina yksi tai kaksi päätreeniä, jonka ympärille muu harjoittelu rakennetaan</a:t>
            </a:r>
          </a:p>
          <a:p>
            <a:endParaRPr lang="fi-FI" altLang="fi-FI" dirty="0">
              <a:latin typeface="Trebuchet MS" panose="020B0703020202090204" pitchFamily="34" charset="0"/>
            </a:endParaRPr>
          </a:p>
          <a:p>
            <a:r>
              <a:rPr lang="fi-FI" altLang="fi-FI" dirty="0">
                <a:latin typeface="Trebuchet MS" panose="020B0703020202090204" pitchFamily="34" charset="0"/>
              </a:rPr>
              <a:t>Joka viikko aina yksi lepopäivä, jollain myös hieronta</a:t>
            </a:r>
          </a:p>
          <a:p>
            <a:endParaRPr lang="fi-FI" altLang="fi-FI" dirty="0">
              <a:latin typeface="Trebuchet MS" panose="020B0703020202090204" pitchFamily="34" charset="0"/>
            </a:endParaRPr>
          </a:p>
          <a:p>
            <a:r>
              <a:rPr lang="fi-FI" altLang="fi-FI" dirty="0">
                <a:latin typeface="Trebuchet MS" panose="020B0703020202090204" pitchFamily="34" charset="0"/>
              </a:rPr>
              <a:t>Talvella harjoittelua on keskimäärin 15h/vk ja kesä-, heinäkuussa yksi harjoitusjakso. Muuten kisakaudella pyritään pitämään vain herkkyyttä yllä</a:t>
            </a:r>
          </a:p>
          <a:p>
            <a:endParaRPr lang="fi-FI" altLang="fi-FI" dirty="0">
              <a:latin typeface="Trebuchet MS" panose="020B0703020202090204" pitchFamily="34" charset="0"/>
            </a:endParaRPr>
          </a:p>
          <a:p>
            <a:r>
              <a:rPr lang="fi-FI" altLang="fi-FI" dirty="0">
                <a:latin typeface="Trebuchet MS" panose="020B0703020202090204" pitchFamily="34" charset="0"/>
              </a:rPr>
              <a:t>Viikkorytmi 3+1, kevyt viikko noin 60% normaalin viikon määrästä – Haluamme rytmittää harjoittelua aika rajusti, koska se on todettu </a:t>
            </a:r>
            <a:r>
              <a:rPr lang="fi-FI" altLang="fi-FI" dirty="0" err="1">
                <a:latin typeface="Trebuchet MS" panose="020B0703020202090204" pitchFamily="34" charset="0"/>
              </a:rPr>
              <a:t>mulle</a:t>
            </a:r>
            <a:r>
              <a:rPr lang="fi-FI" altLang="fi-FI" dirty="0">
                <a:latin typeface="Trebuchet MS" panose="020B0703020202090204" pitchFamily="34" charset="0"/>
              </a:rPr>
              <a:t> toimivaksi tavaksi. Lepoviikot ovat oikeasti kevyitä, jolloin kroppa pääsee palautumaan.</a:t>
            </a:r>
          </a:p>
          <a:p>
            <a:endParaRPr lang="fi-FI" altLang="fi-FI" dirty="0">
              <a:latin typeface="Trebuchet MS" panose="020B0703020202090204" pitchFamily="34" charset="0"/>
            </a:endParaRPr>
          </a:p>
          <a:p>
            <a:r>
              <a:rPr lang="fi-FI" altLang="fi-FI" dirty="0">
                <a:latin typeface="Trebuchet MS" panose="020B0703020202090204" pitchFamily="34" charset="0"/>
              </a:rPr>
              <a:t>Leirit yleensä 3-4vk. pitkiä, jolloin harjoittelu on ”kotiharjoittelumaista”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8959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22B0D-B681-CF49-B84C-D4A7F666DCB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937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71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0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5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2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9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4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11/20/19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195E77-7FE5-A745-9ED6-86132DD28C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latin typeface="Trebuchet MS" panose="020B0703020202090204" pitchFamily="34" charset="0"/>
              </a:rPr>
              <a:t>Suunnistajan polkuni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FD31D71-47E5-D042-AE02-706AFEC8D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Aleksi Niemi</a:t>
            </a:r>
          </a:p>
        </p:txBody>
      </p:sp>
    </p:spTree>
    <p:extLst>
      <p:ext uri="{BB962C8B-B14F-4D97-AF65-F5344CB8AC3E}">
        <p14:creationId xmlns:p14="http://schemas.microsoft.com/office/powerpoint/2010/main" val="70591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ulko, rakennus, henkilö, kävely&#10;&#10;Kuvaus luotu automaattisesti">
            <a:extLst>
              <a:ext uri="{FF2B5EF4-FFF2-40B4-BE49-F238E27FC236}">
                <a16:creationId xmlns:a16="http://schemas.microsoft.com/office/drawing/2014/main" id="{C4A5C153-ECF3-AB4C-B9BF-477060FE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C0D87137-C549-49C9-9E77-B0610E94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737D626-8CB2-413F-BA1C-691F042B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70DC0E-A1E7-4F4A-AC1F-68B70194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tx1"/>
                </a:solidFill>
                <a:latin typeface="Trebuchet MS" panose="020B0703020202090204" pitchFamily="34" charset="0"/>
              </a:rPr>
              <a:t>Harjoittelu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1C14EA-93A2-744B-B97D-84F3C8D3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r>
              <a:rPr lang="fi-FI" altLang="fi-FI">
                <a:latin typeface="Trebuchet MS" panose="020B0703020202090204" pitchFamily="34" charset="0"/>
              </a:rPr>
              <a:t>Viikossa aina yksi tai kaksi päätreeniä, jonka ympärille muu harjoittelu rakennetaan</a:t>
            </a:r>
          </a:p>
          <a:p>
            <a:r>
              <a:rPr lang="fi-FI" altLang="fi-FI">
                <a:latin typeface="Trebuchet MS" panose="020B0703020202090204" pitchFamily="34" charset="0"/>
              </a:rPr>
              <a:t>Joka viikko aina yksi lepopäivä, jollain myös hieronta</a:t>
            </a:r>
          </a:p>
          <a:p>
            <a:r>
              <a:rPr lang="fi-FI" altLang="fi-FI">
                <a:latin typeface="Trebuchet MS" panose="020B0703020202090204" pitchFamily="34" charset="0"/>
              </a:rPr>
              <a:t>Talvella harjoittelua on keskimäärin 15h/vk ja kesä-, heinäkuussa yksi harjoitusjakso. Muuten kisakaudella pyritään pitämään vain herkkyyttä yllä</a:t>
            </a:r>
          </a:p>
          <a:p>
            <a:r>
              <a:rPr lang="fi-FI" altLang="fi-FI">
                <a:latin typeface="Trebuchet MS" panose="020B0703020202090204" pitchFamily="34" charset="0"/>
              </a:rPr>
              <a:t>Viikkorytmi 3+1</a:t>
            </a:r>
          </a:p>
          <a:p>
            <a:r>
              <a:rPr lang="fi-FI" altLang="fi-FI">
                <a:latin typeface="Trebuchet MS" panose="020B0703020202090204" pitchFamily="34" charset="0"/>
              </a:rPr>
              <a:t>Leirit yleensä 3-4 viikon mittaisia</a:t>
            </a:r>
          </a:p>
          <a:p>
            <a:r>
              <a:rPr lang="fi-FI" altLang="fi-FI">
                <a:latin typeface="Trebuchet MS" panose="020B0703020202090204" pitchFamily="34" charset="0"/>
              </a:rPr>
              <a:t>Kolme viime kautta:</a:t>
            </a:r>
          </a:p>
          <a:p>
            <a:pPr lvl="1"/>
            <a:r>
              <a:rPr lang="fi-FI" altLang="fi-FI">
                <a:latin typeface="Trebuchet MS" panose="020B0703020202090204" pitchFamily="34" charset="0"/>
              </a:rPr>
              <a:t>Kausi 2019 - 533h</a:t>
            </a:r>
          </a:p>
          <a:p>
            <a:pPr lvl="1"/>
            <a:r>
              <a:rPr lang="fi-FI" altLang="fi-FI">
                <a:latin typeface="Trebuchet MS" panose="020B0703020202090204" pitchFamily="34" charset="0"/>
              </a:rPr>
              <a:t>Kausi 2018 - 503h</a:t>
            </a:r>
          </a:p>
          <a:p>
            <a:pPr lvl="1"/>
            <a:r>
              <a:rPr lang="fi-FI" altLang="fi-FI">
                <a:latin typeface="Trebuchet MS" panose="020B0703020202090204" pitchFamily="34" charset="0"/>
              </a:rPr>
              <a:t>Kausi 2017 - 480h</a:t>
            </a:r>
          </a:p>
          <a:p>
            <a:endParaRPr lang="fi-FI" dirty="0"/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91E96018-B22F-4F69-A476-E69AD01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646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973F54C4-778E-8247-A51B-3C3FA24E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fi-FI" sz="2300">
                <a:solidFill>
                  <a:srgbClr val="FFFFFF"/>
                </a:solidFill>
                <a:latin typeface="Trebuchet MS" panose="020B0703020202090204" pitchFamily="34" charset="0"/>
              </a:rPr>
              <a:t>Esimerkkiviikkoja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CD7526-4A9D-7D44-B9E4-6347DCD8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86" y="807944"/>
            <a:ext cx="6256614" cy="59230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1050" dirty="0"/>
              <a:t>Tammikuu:</a:t>
            </a:r>
          </a:p>
          <a:p>
            <a:r>
              <a:rPr lang="fi-FI" sz="1050" dirty="0"/>
              <a:t>Ma: ap. VK intervallit 3x10’, ip. Kevyt PK-juoksu 40-50’</a:t>
            </a:r>
          </a:p>
          <a:p>
            <a:r>
              <a:rPr lang="fi-FI" sz="1050" dirty="0"/>
              <a:t>Ti: ap. Pitkä PK1 poluilla, ip. Kevyt juoksu 30’ + kuntopiiri</a:t>
            </a:r>
          </a:p>
          <a:p>
            <a:r>
              <a:rPr lang="fi-FI" sz="1050" dirty="0"/>
              <a:t>Ke: ap. PK-juoksu 60’, ip. Vesijuoksu 60’</a:t>
            </a:r>
          </a:p>
          <a:p>
            <a:r>
              <a:rPr lang="fi-FI" sz="1050" dirty="0"/>
              <a:t>To: lepo</a:t>
            </a:r>
          </a:p>
          <a:p>
            <a:r>
              <a:rPr lang="fi-FI" sz="1050" dirty="0"/>
              <a:t>Pe: ap. Juoksutekniikka, ip. VK-intervallit radalla 4x1000m + 2x2000m (200/200)</a:t>
            </a:r>
          </a:p>
          <a:p>
            <a:r>
              <a:rPr lang="fi-FI" sz="1050" dirty="0"/>
              <a:t>La: ap. Pitkä PK1 poluilla, ip. Punttitreeni salilla</a:t>
            </a:r>
          </a:p>
          <a:p>
            <a:r>
              <a:rPr lang="fi-FI" sz="1050" dirty="0"/>
              <a:t>Su: ap. PK-juoksu 60’, ip. Kevyt juoksu 30’ + kuntopiiri</a:t>
            </a:r>
          </a:p>
          <a:p>
            <a:endParaRPr lang="fi-FI" sz="1050" dirty="0"/>
          </a:p>
          <a:p>
            <a:pPr marL="0" indent="0">
              <a:buNone/>
            </a:pPr>
            <a:r>
              <a:rPr lang="fi-FI" sz="1050" dirty="0"/>
              <a:t>Elokuu:</a:t>
            </a:r>
          </a:p>
          <a:p>
            <a:r>
              <a:rPr lang="fi-FI" sz="1050" dirty="0"/>
              <a:t>Edellisellä viikolla kova WOC-leiri</a:t>
            </a:r>
          </a:p>
          <a:p>
            <a:r>
              <a:rPr lang="fi-FI" sz="1050" dirty="0"/>
              <a:t>Ma: Hieronta + lepoa</a:t>
            </a:r>
          </a:p>
          <a:p>
            <a:r>
              <a:rPr lang="fi-FI" sz="1050" dirty="0"/>
              <a:t>Ti: Lepo</a:t>
            </a:r>
          </a:p>
          <a:p>
            <a:r>
              <a:rPr lang="fi-FI" sz="1050" dirty="0"/>
              <a:t>Ke: Kevyt 10km juoksu</a:t>
            </a:r>
          </a:p>
          <a:p>
            <a:r>
              <a:rPr lang="fi-FI" sz="1050" dirty="0"/>
              <a:t>To: ap. juoksutekniikka, ip. pk1-juoksu 40 min</a:t>
            </a:r>
          </a:p>
          <a:p>
            <a:r>
              <a:rPr lang="fi-FI" sz="1050" dirty="0"/>
              <a:t>Pe: ap. </a:t>
            </a:r>
            <a:r>
              <a:rPr lang="fi-FI" sz="1050" dirty="0" err="1"/>
              <a:t>verkkalenkki</a:t>
            </a:r>
            <a:r>
              <a:rPr lang="fi-FI" sz="1050" dirty="0"/>
              <a:t>, ip. vk-intervallit, n. 2’ vetoja maastossa, tehollinen kesto noin 20min</a:t>
            </a:r>
          </a:p>
          <a:p>
            <a:r>
              <a:rPr lang="fi-FI" sz="1050" dirty="0"/>
              <a:t>La: ap. </a:t>
            </a:r>
            <a:r>
              <a:rPr lang="fi-FI" sz="1050" dirty="0" err="1"/>
              <a:t>verkkalenkki</a:t>
            </a:r>
            <a:r>
              <a:rPr lang="fi-FI" sz="1050" dirty="0"/>
              <a:t>, ip. puolipitkä 90’ pk1-juoksu</a:t>
            </a:r>
          </a:p>
          <a:p>
            <a:r>
              <a:rPr lang="fi-FI" sz="1050" dirty="0"/>
              <a:t>Su: ap. matkapäivä, ip. perillä lyhyt </a:t>
            </a:r>
            <a:r>
              <a:rPr lang="fi-FI" sz="1050" dirty="0" err="1"/>
              <a:t>verkkalenkki</a:t>
            </a:r>
            <a:r>
              <a:rPr lang="fi-FI" sz="1050" dirty="0"/>
              <a:t> + keskivartalon kuntopiiri</a:t>
            </a:r>
          </a:p>
          <a:p>
            <a:r>
              <a:rPr lang="fi-FI" sz="1050" dirty="0"/>
              <a:t>Ma: ap. mallisuunnistus, pääosin pk1 mutta joitain lyhyitä pätkiä kisavauhtia hapotusta välttäen, ip. kävelylenkki</a:t>
            </a:r>
          </a:p>
          <a:p>
            <a:r>
              <a:rPr lang="fi-FI" sz="1050" dirty="0"/>
              <a:t>TI: WOC-keskimatkan karsinta, ip. kävelylenkki</a:t>
            </a:r>
          </a:p>
          <a:p>
            <a:endParaRPr lang="fi-FI" sz="1050" dirty="0"/>
          </a:p>
          <a:p>
            <a:endParaRPr lang="fi-FI" sz="1050" dirty="0"/>
          </a:p>
        </p:txBody>
      </p:sp>
    </p:spTree>
    <p:extLst>
      <p:ext uri="{BB962C8B-B14F-4D97-AF65-F5344CB8AC3E}">
        <p14:creationId xmlns:p14="http://schemas.microsoft.com/office/powerpoint/2010/main" val="281947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näkymä, huone&#10;&#10;Kuvaus luotu automaattisesti">
            <a:extLst>
              <a:ext uri="{FF2B5EF4-FFF2-40B4-BE49-F238E27FC236}">
                <a16:creationId xmlns:a16="http://schemas.microsoft.com/office/drawing/2014/main" id="{185178F7-6208-4643-9FAB-B63EFFE1B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27" r="2579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0D87137-C549-49C9-9E77-B0610E94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737D626-8CB2-413F-BA1C-691F042B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B01D7C0-1E59-D34D-BF65-64442FD6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tx1"/>
                </a:solidFill>
                <a:latin typeface="Trebuchet MS" panose="020B0703020202090204" pitchFamily="34" charset="0"/>
              </a:rPr>
              <a:t>Kysymyksiä?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6936713E-797E-4BB6-8EEF-632A4007E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E96018-B22F-4F69-A476-E69AD01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941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DAC987-C512-BB47-99DB-B260F58E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Trebuchet MS" panose="020B0703020202090204" pitchFamily="34" charset="0"/>
              </a:rPr>
              <a:t>Agenda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DAAB3B-D808-1548-8C22-B7F6059A0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0" y="248412"/>
            <a:ext cx="3114548" cy="4050792"/>
          </a:xfrm>
        </p:spPr>
        <p:txBody>
          <a:bodyPr>
            <a:norm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4" name="Kolmio 3">
            <a:extLst>
              <a:ext uri="{FF2B5EF4-FFF2-40B4-BE49-F238E27FC236}">
                <a16:creationId xmlns:a16="http://schemas.microsoft.com/office/drawing/2014/main" id="{0500AF9C-AAF7-7A4A-B4C1-754523146D2A}"/>
              </a:ext>
            </a:extLst>
          </p:cNvPr>
          <p:cNvSpPr/>
          <p:nvPr/>
        </p:nvSpPr>
        <p:spPr>
          <a:xfrm rot="1137259">
            <a:off x="2470317" y="2507222"/>
            <a:ext cx="838200" cy="736600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6941D36C-1E13-6449-9625-E5C07CE003B1}"/>
              </a:ext>
            </a:extLst>
          </p:cNvPr>
          <p:cNvCxnSpPr>
            <a:cxnSpLocks/>
          </p:cNvCxnSpPr>
          <p:nvPr/>
        </p:nvCxnSpPr>
        <p:spPr>
          <a:xfrm>
            <a:off x="1111446" y="2405485"/>
            <a:ext cx="1473200" cy="35034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1BB3DE51-EC6D-4240-8056-4680576E31D3}"/>
              </a:ext>
            </a:extLst>
          </p:cNvPr>
          <p:cNvCxnSpPr>
            <a:cxnSpLocks/>
          </p:cNvCxnSpPr>
          <p:nvPr/>
        </p:nvCxnSpPr>
        <p:spPr>
          <a:xfrm flipH="1">
            <a:off x="1009846" y="2212655"/>
            <a:ext cx="101600" cy="3680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3D04C8C6-00E1-6548-BB6B-7E54A99BF80F}"/>
              </a:ext>
            </a:extLst>
          </p:cNvPr>
          <p:cNvCxnSpPr>
            <a:cxnSpLocks/>
          </p:cNvCxnSpPr>
          <p:nvPr/>
        </p:nvCxnSpPr>
        <p:spPr>
          <a:xfrm flipH="1" flipV="1">
            <a:off x="3118046" y="3319885"/>
            <a:ext cx="1447742" cy="14441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8D305F21-B989-2C4D-A846-A3140F450056}"/>
              </a:ext>
            </a:extLst>
          </p:cNvPr>
          <p:cNvSpPr txBox="1"/>
          <p:nvPr/>
        </p:nvSpPr>
        <p:spPr>
          <a:xfrm>
            <a:off x="195081" y="1917474"/>
            <a:ext cx="2389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Lähtö – Kuka </a:t>
            </a:r>
            <a:r>
              <a:rPr lang="fi-FI" altLang="fi-FI" dirty="0" err="1">
                <a:latin typeface="Trebuchet MS" panose="020B0703020202090204" pitchFamily="34" charset="0"/>
              </a:rPr>
              <a:t>mä</a:t>
            </a:r>
            <a:r>
              <a:rPr lang="fi-FI" altLang="fi-FI" dirty="0">
                <a:latin typeface="Trebuchet MS" panose="020B0703020202090204" pitchFamily="34" charset="0"/>
              </a:rPr>
              <a:t> </a:t>
            </a:r>
            <a:r>
              <a:rPr lang="fi-FI" altLang="fi-FI" dirty="0" err="1">
                <a:latin typeface="Trebuchet MS" panose="020B0703020202090204" pitchFamily="34" charset="0"/>
              </a:rPr>
              <a:t>oon</a:t>
            </a:r>
            <a:r>
              <a:rPr lang="fi-FI" altLang="fi-FI" dirty="0">
                <a:latin typeface="Trebuchet MS" panose="020B0703020202090204" pitchFamily="34" charset="0"/>
              </a:rPr>
              <a:t>?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BB8C689E-5C15-5A42-B281-28EB4D80EFE9}"/>
              </a:ext>
            </a:extLst>
          </p:cNvPr>
          <p:cNvSpPr txBox="1"/>
          <p:nvPr/>
        </p:nvSpPr>
        <p:spPr>
          <a:xfrm>
            <a:off x="3067076" y="2653361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K-Piste – Mistä kaikki alkoi?</a:t>
            </a:r>
          </a:p>
        </p:txBody>
      </p:sp>
      <p:sp>
        <p:nvSpPr>
          <p:cNvPr id="23" name="Rengas 22">
            <a:extLst>
              <a:ext uri="{FF2B5EF4-FFF2-40B4-BE49-F238E27FC236}">
                <a16:creationId xmlns:a16="http://schemas.microsoft.com/office/drawing/2014/main" id="{906649B8-CE7E-EB4E-98F7-D5A3D17238B8}"/>
              </a:ext>
            </a:extLst>
          </p:cNvPr>
          <p:cNvSpPr/>
          <p:nvPr/>
        </p:nvSpPr>
        <p:spPr>
          <a:xfrm>
            <a:off x="6582477" y="1476996"/>
            <a:ext cx="825500" cy="824468"/>
          </a:xfrm>
          <a:prstGeom prst="donut">
            <a:avLst>
              <a:gd name="adj" fmla="val 4267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4" name="Rengas 23">
            <a:extLst>
              <a:ext uri="{FF2B5EF4-FFF2-40B4-BE49-F238E27FC236}">
                <a16:creationId xmlns:a16="http://schemas.microsoft.com/office/drawing/2014/main" id="{D9CD7C12-EB3F-8A4B-9F42-E1F1DA74B60C}"/>
              </a:ext>
            </a:extLst>
          </p:cNvPr>
          <p:cNvSpPr/>
          <p:nvPr/>
        </p:nvSpPr>
        <p:spPr>
          <a:xfrm>
            <a:off x="9959272" y="2913358"/>
            <a:ext cx="825500" cy="824468"/>
          </a:xfrm>
          <a:prstGeom prst="donut">
            <a:avLst>
              <a:gd name="adj" fmla="val 4267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5" name="Rengas 24">
            <a:extLst>
              <a:ext uri="{FF2B5EF4-FFF2-40B4-BE49-F238E27FC236}">
                <a16:creationId xmlns:a16="http://schemas.microsoft.com/office/drawing/2014/main" id="{9DC663B8-F584-7244-BA2D-AC5F374E363F}"/>
              </a:ext>
            </a:extLst>
          </p:cNvPr>
          <p:cNvSpPr/>
          <p:nvPr/>
        </p:nvSpPr>
        <p:spPr>
          <a:xfrm>
            <a:off x="8113112" y="4912974"/>
            <a:ext cx="825500" cy="824468"/>
          </a:xfrm>
          <a:prstGeom prst="donut">
            <a:avLst>
              <a:gd name="adj" fmla="val 4267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6" name="Rengas 25">
            <a:extLst>
              <a:ext uri="{FF2B5EF4-FFF2-40B4-BE49-F238E27FC236}">
                <a16:creationId xmlns:a16="http://schemas.microsoft.com/office/drawing/2014/main" id="{26D9BF39-D634-D849-AB07-2ADA99CC047C}"/>
              </a:ext>
            </a:extLst>
          </p:cNvPr>
          <p:cNvSpPr/>
          <p:nvPr/>
        </p:nvSpPr>
        <p:spPr>
          <a:xfrm>
            <a:off x="4429252" y="4626087"/>
            <a:ext cx="825500" cy="824468"/>
          </a:xfrm>
          <a:prstGeom prst="donut">
            <a:avLst>
              <a:gd name="adj" fmla="val 4267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7" name="Rengas 26">
            <a:extLst>
              <a:ext uri="{FF2B5EF4-FFF2-40B4-BE49-F238E27FC236}">
                <a16:creationId xmlns:a16="http://schemas.microsoft.com/office/drawing/2014/main" id="{4B32250C-75A5-4145-8D0D-1BCC5915B44A}"/>
              </a:ext>
            </a:extLst>
          </p:cNvPr>
          <p:cNvSpPr/>
          <p:nvPr/>
        </p:nvSpPr>
        <p:spPr>
          <a:xfrm>
            <a:off x="6096000" y="3854900"/>
            <a:ext cx="825500" cy="824468"/>
          </a:xfrm>
          <a:prstGeom prst="donut">
            <a:avLst>
              <a:gd name="adj" fmla="val 4267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E924351E-1671-1B40-81D7-1AE264872B0A}"/>
              </a:ext>
            </a:extLst>
          </p:cNvPr>
          <p:cNvCxnSpPr>
            <a:cxnSpLocks/>
          </p:cNvCxnSpPr>
          <p:nvPr/>
        </p:nvCxnSpPr>
        <p:spPr>
          <a:xfrm flipH="1" flipV="1">
            <a:off x="6869263" y="4468670"/>
            <a:ext cx="1305288" cy="6816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F6D5B725-08F6-624C-B9AE-840978AA23D9}"/>
              </a:ext>
            </a:extLst>
          </p:cNvPr>
          <p:cNvCxnSpPr>
            <a:cxnSpLocks/>
          </p:cNvCxnSpPr>
          <p:nvPr/>
        </p:nvCxnSpPr>
        <p:spPr>
          <a:xfrm flipH="1">
            <a:off x="5191016" y="4402275"/>
            <a:ext cx="962140" cy="447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>
            <a:extLst>
              <a:ext uri="{FF2B5EF4-FFF2-40B4-BE49-F238E27FC236}">
                <a16:creationId xmlns:a16="http://schemas.microsoft.com/office/drawing/2014/main" id="{16C35631-C327-9D47-8E55-6A8D53A3B09F}"/>
              </a:ext>
            </a:extLst>
          </p:cNvPr>
          <p:cNvSpPr txBox="1"/>
          <p:nvPr/>
        </p:nvSpPr>
        <p:spPr>
          <a:xfrm>
            <a:off x="3225800" y="559094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Ykkönen – Fokusoituminen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F43ADDD9-D35C-3641-97B2-E1F65DD98ED6}"/>
              </a:ext>
            </a:extLst>
          </p:cNvPr>
          <p:cNvSpPr txBox="1"/>
          <p:nvPr/>
        </p:nvSpPr>
        <p:spPr>
          <a:xfrm>
            <a:off x="5389924" y="3438887"/>
            <a:ext cx="229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i-FI" altLang="fi-FI" dirty="0">
                <a:latin typeface="Trebuchet MS" panose="020B0703020202090204" pitchFamily="34" charset="0"/>
              </a:rPr>
              <a:t>Kakkonen - Panostus</a:t>
            </a:r>
          </a:p>
        </p:txBody>
      </p:sp>
      <p:cxnSp>
        <p:nvCxnSpPr>
          <p:cNvPr id="41" name="Suora yhdysviiva 40">
            <a:extLst>
              <a:ext uri="{FF2B5EF4-FFF2-40B4-BE49-F238E27FC236}">
                <a16:creationId xmlns:a16="http://schemas.microsoft.com/office/drawing/2014/main" id="{D5465113-C64D-C144-A5D1-7D0F826631FB}"/>
              </a:ext>
            </a:extLst>
          </p:cNvPr>
          <p:cNvCxnSpPr>
            <a:cxnSpLocks/>
          </p:cNvCxnSpPr>
          <p:nvPr/>
        </p:nvCxnSpPr>
        <p:spPr>
          <a:xfrm flipV="1">
            <a:off x="8824102" y="3623553"/>
            <a:ext cx="1302385" cy="14036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A7F300A1-2C43-1448-AE93-48E4866076D3}"/>
              </a:ext>
            </a:extLst>
          </p:cNvPr>
          <p:cNvCxnSpPr>
            <a:cxnSpLocks/>
          </p:cNvCxnSpPr>
          <p:nvPr/>
        </p:nvCxnSpPr>
        <p:spPr>
          <a:xfrm flipH="1" flipV="1">
            <a:off x="7361661" y="2047747"/>
            <a:ext cx="2650277" cy="1115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iruutu 46">
            <a:extLst>
              <a:ext uri="{FF2B5EF4-FFF2-40B4-BE49-F238E27FC236}">
                <a16:creationId xmlns:a16="http://schemas.microsoft.com/office/drawing/2014/main" id="{A96CEF9E-E56D-1C41-B065-D7E972765218}"/>
              </a:ext>
            </a:extLst>
          </p:cNvPr>
          <p:cNvSpPr txBox="1"/>
          <p:nvPr/>
        </p:nvSpPr>
        <p:spPr>
          <a:xfrm>
            <a:off x="7410450" y="5812166"/>
            <a:ext cx="247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fi-FI" dirty="0">
                <a:latin typeface="Trebuchet MS" panose="020B0703020202090204" pitchFamily="34" charset="0"/>
              </a:rPr>
              <a:t>Kolmonen - Tarkastelu</a:t>
            </a:r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86D1D9E5-1CD6-3741-A289-FE302B75B286}"/>
              </a:ext>
            </a:extLst>
          </p:cNvPr>
          <p:cNvSpPr txBox="1"/>
          <p:nvPr/>
        </p:nvSpPr>
        <p:spPr>
          <a:xfrm>
            <a:off x="9005043" y="2330196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fi-FI" dirty="0">
                <a:latin typeface="Trebuchet MS" panose="020B0703020202090204" pitchFamily="34" charset="0"/>
              </a:rPr>
              <a:t>Nelonen – Missä </a:t>
            </a:r>
            <a:r>
              <a:rPr lang="fi-FI" altLang="fi-FI" dirty="0" err="1">
                <a:latin typeface="Trebuchet MS" panose="020B0703020202090204" pitchFamily="34" charset="0"/>
              </a:rPr>
              <a:t>mä</a:t>
            </a:r>
            <a:r>
              <a:rPr lang="fi-FI" altLang="fi-FI" dirty="0">
                <a:latin typeface="Trebuchet MS" panose="020B0703020202090204" pitchFamily="34" charset="0"/>
              </a:rPr>
              <a:t> nyt </a:t>
            </a:r>
            <a:r>
              <a:rPr lang="fi-FI" altLang="fi-FI" dirty="0" err="1">
                <a:latin typeface="Trebuchet MS" panose="020B0703020202090204" pitchFamily="34" charset="0"/>
              </a:rPr>
              <a:t>oon</a:t>
            </a:r>
            <a:r>
              <a:rPr lang="fi-FI" altLang="fi-FI" dirty="0">
                <a:latin typeface="Trebuchet MS" panose="020B0703020202090204" pitchFamily="34" charset="0"/>
              </a:rPr>
              <a:t>?</a:t>
            </a:r>
          </a:p>
          <a:p>
            <a:endParaRPr lang="fi-FI" dirty="0"/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4E1B2A0E-ADE0-6242-AC15-96C7D7AB8DC5}"/>
              </a:ext>
            </a:extLst>
          </p:cNvPr>
          <p:cNvSpPr txBox="1"/>
          <p:nvPr/>
        </p:nvSpPr>
        <p:spPr>
          <a:xfrm>
            <a:off x="4770029" y="870154"/>
            <a:ext cx="3242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Trebuchet MS" panose="020B0703020202090204" pitchFamily="34" charset="0"/>
              </a:rPr>
              <a:t>Vitonen - Miten </a:t>
            </a:r>
            <a:r>
              <a:rPr lang="fi-FI" dirty="0" err="1">
                <a:latin typeface="Trebuchet MS" panose="020B0703020202090204" pitchFamily="34" charset="0"/>
              </a:rPr>
              <a:t>mä</a:t>
            </a:r>
            <a:r>
              <a:rPr lang="fi-FI" dirty="0">
                <a:latin typeface="Trebuchet MS" panose="020B0703020202090204" pitchFamily="34" charset="0"/>
              </a:rPr>
              <a:t> treenaan?</a:t>
            </a:r>
            <a:endParaRPr lang="fi-FI" dirty="0"/>
          </a:p>
          <a:p>
            <a:endParaRPr lang="fi-FI" dirty="0"/>
          </a:p>
        </p:txBody>
      </p: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7CEFF11A-6760-DD41-8892-EA372FD08750}"/>
              </a:ext>
            </a:extLst>
          </p:cNvPr>
          <p:cNvCxnSpPr>
            <a:cxnSpLocks/>
          </p:cNvCxnSpPr>
          <p:nvPr/>
        </p:nvCxnSpPr>
        <p:spPr>
          <a:xfrm flipV="1">
            <a:off x="7361661" y="-150850"/>
            <a:ext cx="3695686" cy="18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16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ulko, henkilö, rakennus, mies&#10;&#10;Kuvaus luotu automaattisesti">
            <a:extLst>
              <a:ext uri="{FF2B5EF4-FFF2-40B4-BE49-F238E27FC236}">
                <a16:creationId xmlns:a16="http://schemas.microsoft.com/office/drawing/2014/main" id="{9D8DCCF1-1584-EC47-8981-FB1657DC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83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9FF011-88A5-4B89-AD4A-E08820CE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98918F-A5E7-9D4B-805C-C854EE03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dirty="0">
                <a:latin typeface="Trebuchet MS" panose="020B0703020202090204" pitchFamily="34" charset="0"/>
              </a:rPr>
              <a:t>Lähtö – Kuka </a:t>
            </a:r>
            <a:r>
              <a:rPr lang="fi-FI" dirty="0" err="1">
                <a:latin typeface="Trebuchet MS" panose="020B0703020202090204" pitchFamily="34" charset="0"/>
              </a:rPr>
              <a:t>mä</a:t>
            </a:r>
            <a:r>
              <a:rPr lang="fi-FI" dirty="0">
                <a:latin typeface="Trebuchet MS" panose="020B0703020202090204" pitchFamily="34" charset="0"/>
              </a:rPr>
              <a:t> </a:t>
            </a:r>
            <a:r>
              <a:rPr lang="fi-FI" dirty="0" err="1">
                <a:latin typeface="Trebuchet MS" panose="020B0703020202090204" pitchFamily="34" charset="0"/>
              </a:rPr>
              <a:t>oon</a:t>
            </a:r>
            <a:r>
              <a:rPr lang="fi-FI" dirty="0">
                <a:latin typeface="Trebuchet MS" panose="020B0703020202090204" pitchFamily="34" charset="0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7BC5B-28D2-8542-BC6D-1F17CC62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Aleksi Niemi</a:t>
            </a:r>
          </a:p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12.4.1995</a:t>
            </a:r>
          </a:p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Asun Tampereella</a:t>
            </a:r>
          </a:p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Opiskellut valmentajaksi</a:t>
            </a:r>
          </a:p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Ammattisuunnistaja ja –valmentaja</a:t>
            </a:r>
          </a:p>
          <a:p>
            <a:pPr>
              <a:defRPr/>
            </a:pPr>
            <a:r>
              <a:rPr lang="fi-FI" sz="1800" dirty="0">
                <a:latin typeface="Trebuchet MS" panose="020B0703020202090204" pitchFamily="34" charset="0"/>
              </a:rPr>
              <a:t>Tampereen Pyrintö</a:t>
            </a:r>
          </a:p>
          <a:p>
            <a:r>
              <a:rPr lang="fi-FI" altLang="fi-FI" sz="1800" dirty="0">
                <a:latin typeface="Trebuchet MS" panose="020B0703020202090204" pitchFamily="34" charset="0"/>
                <a:cs typeface="Calibri" panose="020F0502020204030204" pitchFamily="34" charset="0"/>
              </a:rPr>
              <a:t>Tavoitteena Tanskan MM-kisat</a:t>
            </a:r>
          </a:p>
          <a:p>
            <a:pPr marL="0" indent="0">
              <a:buNone/>
            </a:pPr>
            <a:endParaRPr lang="fi-FI" altLang="fi-FI" sz="1800" dirty="0">
              <a:latin typeface="Trebuchet MS" panose="020B0703020202090204" pitchFamily="34" charset="0"/>
              <a:cs typeface="Calibri" panose="020F0502020204030204" pitchFamily="34" charset="0"/>
            </a:endParaRPr>
          </a:p>
          <a:p>
            <a:endParaRPr lang="fi-FI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EAFFD-C82E-4805-8EFA-403C6D826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C28443-F61D-4568-A939-A57CC8BE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62A386-B011-43D7-945D-36EB3CBC3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11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7F26634-9FA8-4679-B619-B9DFA21E0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6F319E-A139-F74C-BB7A-84F367871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3200" dirty="0">
                <a:latin typeface="Trebuchet MS" panose="020B0703020202090204" pitchFamily="34" charset="0"/>
              </a:rPr>
              <a:t>K-Piste – Mistä kaikki alkoi?</a:t>
            </a:r>
          </a:p>
        </p:txBody>
      </p:sp>
      <p:pic>
        <p:nvPicPr>
          <p:cNvPr id="6" name="Kuva 5" descr="Kuva, joka sisältää kohteen henkilö, poseeraaminen, valokuva, ryhmä&#10;&#10;Kuvaus luotu automaattisesti">
            <a:extLst>
              <a:ext uri="{FF2B5EF4-FFF2-40B4-BE49-F238E27FC236}">
                <a16:creationId xmlns:a16="http://schemas.microsoft.com/office/drawing/2014/main" id="{D39D1D46-CD50-C64C-8D38-88D6F370B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5" y="1054616"/>
            <a:ext cx="6882269" cy="474876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36A024-E9EA-9E45-9CF6-515281A2F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Hyvin liikunnallinen lapsuus</a:t>
            </a: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Perhe tuki liikkumista</a:t>
            </a: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Kavereiden kanssa pihapelejä aamusta iltaan</a:t>
            </a:r>
          </a:p>
          <a:p>
            <a:pPr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Harvinaisen liikunnallinen ikäryhmä koulussa, sekä tosi hyvät </a:t>
            </a:r>
            <a:r>
              <a:rPr lang="fi-FI" altLang="fi-FI" sz="1400" dirty="0" err="1">
                <a:latin typeface="Trebuchet MS" panose="020B0703020202090204" pitchFamily="34" charset="0"/>
              </a:rPr>
              <a:t>liikkaopet</a:t>
            </a:r>
            <a:endParaRPr lang="fi-FI" altLang="fi-FI" sz="1400" dirty="0">
              <a:latin typeface="Trebuchet MS" panose="020B0703020202090204" pitchFamily="34" charset="0"/>
            </a:endParaRP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Monien eri lajien harrastajia, mutta pääasiassa </a:t>
            </a:r>
            <a:r>
              <a:rPr lang="fi-FI" altLang="fi-FI" sz="1400" dirty="0" err="1">
                <a:latin typeface="Trebuchet MS" panose="020B0703020202090204" pitchFamily="34" charset="0"/>
              </a:rPr>
              <a:t>futareita</a:t>
            </a:r>
            <a:r>
              <a:rPr lang="fi-FI" altLang="fi-FI" sz="1400" dirty="0">
                <a:latin typeface="Trebuchet MS" panose="020B0703020202090204" pitchFamily="34" charset="0"/>
              </a:rPr>
              <a:t> ja jääkiekkoilijoita</a:t>
            </a: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Joka välkällä pelejä</a:t>
            </a: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Saimme jopa varusteita vapaa-ajalle lainaan</a:t>
            </a:r>
          </a:p>
          <a:p>
            <a:pPr lvl="1">
              <a:spcAft>
                <a:spcPts val="0"/>
              </a:spcAft>
              <a:defRPr/>
            </a:pPr>
            <a:r>
              <a:rPr lang="fi-FI" altLang="fi-FI" sz="1400" dirty="0">
                <a:latin typeface="Trebuchet MS" panose="020B0703020202090204" pitchFamily="34" charset="0"/>
              </a:rPr>
              <a:t>Paljon kaikkia mahdollisia maila-, ja pallopelejä, sekä muita </a:t>
            </a:r>
            <a:r>
              <a:rPr lang="fi-FI" altLang="fi-FI" sz="1400" dirty="0" err="1">
                <a:latin typeface="Trebuchet MS" panose="020B0703020202090204" pitchFamily="34" charset="0"/>
              </a:rPr>
              <a:t>koordinatiivisesti</a:t>
            </a:r>
            <a:r>
              <a:rPr lang="fi-FI" altLang="fi-FI" sz="1400" dirty="0">
                <a:latin typeface="Trebuchet MS" panose="020B0703020202090204" pitchFamily="34" charset="0"/>
              </a:rPr>
              <a:t> haastavia lajeja, kuten skeittausta, lumilautailua, maastopyöräilyä jne.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456847-F660-4ED4-9541-E8AB51FCA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A548B4-3D52-4409-99DD-B2A24D201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E84337-22C7-4E22-AAE5-97E3848BC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94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henkilö, ruoho, ulko, ryhmä&#10;&#10;Kuvaus luotu automaattisesti">
            <a:extLst>
              <a:ext uri="{FF2B5EF4-FFF2-40B4-BE49-F238E27FC236}">
                <a16:creationId xmlns:a16="http://schemas.microsoft.com/office/drawing/2014/main" id="{41641C6B-EB0A-D04B-A574-A52061D79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"/>
          <a:stretch/>
        </p:blipFill>
        <p:spPr>
          <a:xfrm>
            <a:off x="94911" y="80433"/>
            <a:ext cx="4475150" cy="334856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C70C9C1-4C26-457E-A529-B8091CAC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2A273D-A1EB-6541-9832-6E56C79F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000" dirty="0">
                <a:latin typeface="Trebuchet MS" panose="020B0703020202090204" pitchFamily="34" charset="0"/>
              </a:rPr>
              <a:t>Ykkönen - Fokusoituminen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671E3AB-1C67-7E44-91A6-AD4E5AE2C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1926" b="-1"/>
          <a:stretch/>
        </p:blipFill>
        <p:spPr>
          <a:xfrm>
            <a:off x="94911" y="3509442"/>
            <a:ext cx="4475150" cy="334855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730CD2-350E-C24F-99A0-97FECF25D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fi-FI" altLang="fi-FI" sz="1800" dirty="0">
                <a:latin typeface="Trebuchet MS" panose="020B0703020202090204" pitchFamily="34" charset="0"/>
              </a:rPr>
              <a:t>Lähtökohtana</a:t>
            </a:r>
            <a:r>
              <a:rPr lang="fi-FI" sz="1800" dirty="0">
                <a:latin typeface="Trebuchet MS" panose="020B0703020202090204" pitchFamily="34" charset="0"/>
              </a:rPr>
              <a:t> ilo harrastaa ja pitää kavereiden kanssa hauskaa</a:t>
            </a:r>
            <a:endParaRPr lang="fi-FI" altLang="fi-FI" sz="1800" dirty="0">
              <a:latin typeface="Trebuchet MS" panose="020B0703020202090204" pitchFamily="34" charset="0"/>
            </a:endParaRPr>
          </a:p>
          <a:p>
            <a:r>
              <a:rPr lang="fi-FI" altLang="fi-FI" sz="1800" dirty="0">
                <a:latin typeface="Trebuchet MS" panose="020B0703020202090204" pitchFamily="34" charset="0"/>
              </a:rPr>
              <a:t>Vuodesta 2008 lähtien henkilökohtainen valmentaja </a:t>
            </a:r>
          </a:p>
          <a:p>
            <a:r>
              <a:rPr lang="fi-FI" sz="1800" dirty="0">
                <a:latin typeface="Trebuchet MS" panose="020B0703020202090204" pitchFamily="34" charset="0"/>
              </a:rPr>
              <a:t>Vahvasti mukana seuran harjoituksissa ja kisareissuissa</a:t>
            </a:r>
            <a:endParaRPr lang="fi-FI" altLang="fi-FI" sz="1800" dirty="0">
              <a:latin typeface="Trebuchet MS" panose="020B0703020202090204" pitchFamily="34" charset="0"/>
            </a:endParaRPr>
          </a:p>
          <a:p>
            <a:r>
              <a:rPr lang="fi-FI" altLang="fi-FI" sz="1800" dirty="0">
                <a:latin typeface="Trebuchet MS" panose="020B0703020202090204" pitchFamily="34" charset="0"/>
              </a:rPr>
              <a:t>14-vuotiaana päätin alkaa panostamaan suunnistukseen enemmän tavoitteellisemmin</a:t>
            </a:r>
          </a:p>
          <a:p>
            <a:endParaRPr lang="fi-FI" altLang="fi-FI" dirty="0">
              <a:latin typeface="Trebuchet MS" panose="020B0703020202090204" pitchFamily="34" charset="0"/>
            </a:endParaRPr>
          </a:p>
          <a:p>
            <a:endParaRPr lang="fi-FI" sz="1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9FE2EA-9E5E-4C8E-A341-C1D5842A2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6974EC8-68EF-4705-928A-14A203F25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8E3E59-4600-4A0E-AFE3-8B8CC1D27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81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ruoho, henkilö, ulko, kenttä&#10;&#10;Kuvaus luotu automaattisesti">
            <a:extLst>
              <a:ext uri="{FF2B5EF4-FFF2-40B4-BE49-F238E27FC236}">
                <a16:creationId xmlns:a16="http://schemas.microsoft.com/office/drawing/2014/main" id="{EE976352-FF06-DE47-9798-8667DED7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22127" b="-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59" name="Rectangle 50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6F6562-7624-C746-9D8C-8F0F8725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000" dirty="0">
                <a:latin typeface="Trebuchet MS" panose="020B0703020202090204" pitchFamily="34" charset="0"/>
              </a:rPr>
              <a:t>Kakkonen - Panostus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71D004-BE70-DC41-A0DA-9C40824AC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Trebuchet MS" panose="020B0703020202090204" pitchFamily="34" charset="0"/>
              </a:rPr>
              <a:t>Lukiosta lähtien AV-ryhmän ohjelma omana treenirunkona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Trebuchet MS" panose="020B0703020202090204" pitchFamily="34" charset="0"/>
                <a:sym typeface="Wingdings" pitchFamily="2" charset="2"/>
              </a:rPr>
              <a:t>Laadukasta harjoittelua myös kotona</a:t>
            </a:r>
            <a:endParaRPr lang="fi-FI" sz="1600" dirty="0">
              <a:latin typeface="Trebuchet MS" panose="020B070302020209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Trebuchet MS" panose="020B0703020202090204" pitchFamily="34" charset="0"/>
              </a:rPr>
              <a:t>Tukitiimin rakentaminen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Trebuchet MS" panose="020B0703020202090204" pitchFamily="34" charset="0"/>
              </a:rPr>
              <a:t>Hieroja, hyvät </a:t>
            </a:r>
            <a:r>
              <a:rPr lang="fi-FI" sz="1600" dirty="0" err="1">
                <a:latin typeface="Trebuchet MS" panose="020B0703020202090204" pitchFamily="34" charset="0"/>
              </a:rPr>
              <a:t>fyssarit</a:t>
            </a:r>
            <a:r>
              <a:rPr lang="fi-FI" sz="1600" dirty="0">
                <a:latin typeface="Trebuchet MS" panose="020B0703020202090204" pitchFamily="34" charset="0"/>
              </a:rPr>
              <a:t>, lääkäripalvelut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Trebuchet MS" panose="020B0703020202090204" pitchFamily="34" charset="0"/>
              </a:rPr>
              <a:t>Oppiminen virheiden kautta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Trebuchet MS" panose="020B0703020202090204" pitchFamily="34" charset="0"/>
            </a:endParaRPr>
          </a:p>
          <a:p>
            <a:endParaRPr lang="fi-FI" sz="1800" dirty="0"/>
          </a:p>
        </p:txBody>
      </p:sp>
      <p:grpSp>
        <p:nvGrpSpPr>
          <p:cNvPr id="60" name="Group 52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1" name="Oval 54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29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laite, kello&#10;&#10;Kuvaus luotu automaattisesti">
            <a:extLst>
              <a:ext uri="{FF2B5EF4-FFF2-40B4-BE49-F238E27FC236}">
                <a16:creationId xmlns:a16="http://schemas.microsoft.com/office/drawing/2014/main" id="{35DBD2CF-4FB4-3841-9790-5E251E14D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2090"/>
          <a:stretch/>
        </p:blipFill>
        <p:spPr>
          <a:xfrm>
            <a:off x="-28615" y="0"/>
            <a:ext cx="7548934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015B9C-179F-43A5-894D-58193B6A8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6" y="0"/>
            <a:ext cx="463973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CA2368F-38FA-BB41-89DE-D62EC998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4155988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2800" dirty="0">
                <a:latin typeface="Trebuchet MS" panose="020B0703020202090204" pitchFamily="34" charset="0"/>
              </a:rPr>
              <a:t>Kolmonen - Tarkastelu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F85F57-956F-40FF-BE22-C6EB6E36C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AA35EF8-94F7-4A24-AA24-845DB2A1F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38E4383-DE91-4221-BD38-50EFE3891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54C5A8-DEA3-AB47-98F6-594F0F1B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2" y="2121408"/>
            <a:ext cx="3816774" cy="4050792"/>
          </a:xfrm>
        </p:spPr>
        <p:txBody>
          <a:bodyPr>
            <a:normAutofit/>
          </a:bodyPr>
          <a:lstStyle/>
          <a:p>
            <a:pPr lvl="0">
              <a:defRPr b="1"/>
            </a:pPr>
            <a:r>
              <a:rPr lang="fi-FI" dirty="0"/>
              <a:t>Treenit ovat laadukkaita ja ne menee juuri niin kuin olet suunnitellut. Silti et kehity niin kuin odotit. Mitä teet?</a:t>
            </a:r>
            <a:endParaRPr lang="en-US" dirty="0"/>
          </a:p>
          <a:p>
            <a:pPr lvl="1">
              <a:defRPr b="1"/>
            </a:pPr>
            <a:r>
              <a:rPr lang="fi-FI" sz="1400" dirty="0"/>
              <a:t>Huomasin, että </a:t>
            </a:r>
            <a:r>
              <a:rPr lang="fi-FI" sz="1400" dirty="0" err="1"/>
              <a:t>mun</a:t>
            </a:r>
            <a:r>
              <a:rPr lang="fi-FI" sz="1400" dirty="0"/>
              <a:t> täytyy panostaa enemmän kokonaisvaltaisemmin</a:t>
            </a:r>
            <a:endParaRPr lang="en-US" sz="1400" dirty="0"/>
          </a:p>
          <a:p>
            <a:pPr lvl="0">
              <a:defRPr b="1"/>
            </a:pPr>
            <a:r>
              <a:rPr lang="fi-FI" dirty="0"/>
              <a:t>Hyvä itsetuntemus ja omat toimintamallit</a:t>
            </a:r>
            <a:endParaRPr lang="en-US" dirty="0"/>
          </a:p>
          <a:p>
            <a:pPr lvl="1"/>
            <a:r>
              <a:rPr lang="fi-FI" sz="1400" b="1" dirty="0"/>
              <a:t>Ole rehellinen itsellesi – ”Make </a:t>
            </a:r>
            <a:r>
              <a:rPr lang="fi-FI" sz="1400" b="1" dirty="0" err="1"/>
              <a:t>progress</a:t>
            </a:r>
            <a:r>
              <a:rPr lang="fi-FI" sz="1400" b="1" dirty="0"/>
              <a:t>, </a:t>
            </a:r>
            <a:r>
              <a:rPr lang="fi-FI" sz="1400" b="1" dirty="0" err="1"/>
              <a:t>not</a:t>
            </a:r>
            <a:r>
              <a:rPr lang="fi-FI" sz="1400" b="1" dirty="0"/>
              <a:t> </a:t>
            </a:r>
            <a:r>
              <a:rPr lang="fi-FI" sz="1400" b="1" dirty="0" err="1"/>
              <a:t>execusess</a:t>
            </a:r>
            <a:r>
              <a:rPr lang="fi-FI" sz="1400" b="1" dirty="0"/>
              <a:t>”</a:t>
            </a:r>
            <a:endParaRPr lang="en-US" sz="1400" b="1" dirty="0"/>
          </a:p>
          <a:p>
            <a:pPr lvl="1"/>
            <a:r>
              <a:rPr lang="fi-FI" sz="1400" b="1" dirty="0"/>
              <a:t>Löydä toimiva valmistautumisrutiini kisoihin</a:t>
            </a:r>
            <a:endParaRPr lang="en-US" sz="1400" b="1" dirty="0"/>
          </a:p>
          <a:p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1246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henkilö, ruoho, ulko, seisominen&#10;&#10;Kuvaus luotu automaattisesti">
            <a:extLst>
              <a:ext uri="{FF2B5EF4-FFF2-40B4-BE49-F238E27FC236}">
                <a16:creationId xmlns:a16="http://schemas.microsoft.com/office/drawing/2014/main" id="{C58256F3-E294-274F-AD3D-C09C92225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823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3B6D25-1AB6-6840-A651-5D44F28F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000" dirty="0">
                <a:latin typeface="Trebuchet MS" panose="020B0703020202090204" pitchFamily="34" charset="0"/>
              </a:rPr>
              <a:t>Nelonen – Missä </a:t>
            </a:r>
            <a:r>
              <a:rPr lang="fi-FI" sz="4000" dirty="0" err="1">
                <a:latin typeface="Trebuchet MS" panose="020B0703020202090204" pitchFamily="34" charset="0"/>
              </a:rPr>
              <a:t>mä</a:t>
            </a:r>
            <a:r>
              <a:rPr lang="fi-FI" sz="4000" dirty="0">
                <a:latin typeface="Trebuchet MS" panose="020B0703020202090204" pitchFamily="34" charset="0"/>
              </a:rPr>
              <a:t> nyt </a:t>
            </a:r>
            <a:r>
              <a:rPr lang="fi-FI" sz="4000" dirty="0" err="1">
                <a:latin typeface="Trebuchet MS" panose="020B0703020202090204" pitchFamily="34" charset="0"/>
              </a:rPr>
              <a:t>oon</a:t>
            </a:r>
            <a:r>
              <a:rPr lang="fi-FI" sz="4000" dirty="0">
                <a:latin typeface="Trebuchet MS" panose="020B0703020202090204" pitchFamily="34" charset="0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9D1A89-A91A-B246-BC15-18D9C24E5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/>
              <a:t>Mitkä ovat </a:t>
            </a:r>
            <a:r>
              <a:rPr lang="fi-FI" sz="1800" dirty="0" err="1"/>
              <a:t>sun</a:t>
            </a:r>
            <a:r>
              <a:rPr lang="fi-FI" sz="1800" dirty="0"/>
              <a:t> vahvuudet suunnistajana?</a:t>
            </a:r>
          </a:p>
          <a:p>
            <a:pPr marL="0" indent="0">
              <a:buNone/>
            </a:pPr>
            <a:r>
              <a:rPr lang="fi-FI" sz="1800" dirty="0" err="1"/>
              <a:t>Mun</a:t>
            </a:r>
            <a:r>
              <a:rPr lang="fi-FI" sz="1800" dirty="0"/>
              <a:t> vahvuudet:</a:t>
            </a:r>
          </a:p>
          <a:p>
            <a:r>
              <a:rPr lang="fi-FI" sz="1800" dirty="0"/>
              <a:t>Tasavahvuus</a:t>
            </a:r>
          </a:p>
          <a:p>
            <a:r>
              <a:rPr lang="fi-FI" sz="1800" dirty="0"/>
              <a:t>Itseluottamus, suoritusvarmuus, kompassin käyttö, nopeus/ketteryys, juoksutekniikka, monipuolisuus</a:t>
            </a:r>
          </a:p>
          <a:p>
            <a:r>
              <a:rPr lang="fi-FI" sz="1800" dirty="0"/>
              <a:t>Jos peilaan itseäni maailman ihan ehdottomaan kärkeen, niin ominaisuuksia täytyy parantaa vielä jokaisella osa-alueella, mutta eniten voimatasoissa</a:t>
            </a:r>
          </a:p>
          <a:p>
            <a:endParaRPr lang="fi-FI" sz="18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7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1E8C41-9196-144C-954C-220D8B56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Trebuchet MS" panose="020B0703020202090204" pitchFamily="34" charset="0"/>
              </a:rPr>
              <a:t>Harjoittelufilosofia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AD8290-9D99-894D-B2A0-37E2CD772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dirty="0">
                <a:latin typeface="Trebuchet MS" panose="020B0703020202090204" pitchFamily="34" charset="0"/>
              </a:rPr>
              <a:t>Syksyllä käydään edellinen kausi läpi ja suunnataan katse tulevaan</a:t>
            </a:r>
          </a:p>
          <a:p>
            <a:r>
              <a:rPr lang="fi-FI" altLang="fi-FI" dirty="0">
                <a:latin typeface="Trebuchet MS" panose="020B0703020202090204" pitchFamily="34" charset="0"/>
              </a:rPr>
              <a:t>Harjoittelun linjaus määräytyy kauden pääkilpailun ominaisuustarpeiden mukaan</a:t>
            </a:r>
          </a:p>
          <a:p>
            <a:r>
              <a:rPr lang="fi-FI" altLang="fi-FI" dirty="0">
                <a:latin typeface="Trebuchet MS" panose="020B0703020202090204" pitchFamily="34" charset="0"/>
              </a:rPr>
              <a:t>Ei erityisiä kestävyys- tai voimakausia</a:t>
            </a:r>
          </a:p>
          <a:p>
            <a:r>
              <a:rPr lang="fi-FI" altLang="fi-FI" dirty="0">
                <a:latin typeface="Trebuchet MS" panose="020B0703020202090204" pitchFamily="34" charset="0"/>
              </a:rPr>
              <a:t>Jokaisella treenillä on tarkoituksensa. Laatu korvaa määrän!</a:t>
            </a:r>
          </a:p>
          <a:p>
            <a:r>
              <a:rPr lang="fi-FI" altLang="fi-FI" dirty="0">
                <a:latin typeface="Trebuchet MS" panose="020B0703020202090204" pitchFamily="34" charset="0"/>
              </a:rPr>
              <a:t>Talvikaudella testejä säännöllisesti</a:t>
            </a:r>
          </a:p>
          <a:p>
            <a:pPr lvl="1"/>
            <a:r>
              <a:rPr lang="fi-FI" altLang="fi-FI" dirty="0">
                <a:latin typeface="Trebuchet MS" panose="020B0703020202090204" pitchFamily="34" charset="0"/>
              </a:rPr>
              <a:t>Matto- ja voimatesti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903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Puutyypp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uutyyppi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uutyyp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1187</Words>
  <Application>Microsoft Macintosh PowerPoint</Application>
  <PresentationFormat>Laajakuva</PresentationFormat>
  <Paragraphs>155</Paragraphs>
  <Slides>12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Arial</vt:lpstr>
      <vt:lpstr>Calibri</vt:lpstr>
      <vt:lpstr>Georgia</vt:lpstr>
      <vt:lpstr>Rockwell Extra Bold</vt:lpstr>
      <vt:lpstr>Trebuchet MS</vt:lpstr>
      <vt:lpstr>Wingdings</vt:lpstr>
      <vt:lpstr>Puutyyppi</vt:lpstr>
      <vt:lpstr>Suunnistajan polkuni</vt:lpstr>
      <vt:lpstr>Agenda</vt:lpstr>
      <vt:lpstr>Lähtö – Kuka mä oon?</vt:lpstr>
      <vt:lpstr>K-Piste – Mistä kaikki alkoi?</vt:lpstr>
      <vt:lpstr>Ykkönen - Fokusoituminen</vt:lpstr>
      <vt:lpstr>Kakkonen - Panostus</vt:lpstr>
      <vt:lpstr>Kolmonen - Tarkastelu</vt:lpstr>
      <vt:lpstr>Nelonen – Missä mä nyt oon?</vt:lpstr>
      <vt:lpstr>Harjoittelufilosofia</vt:lpstr>
      <vt:lpstr>Harjoittelu</vt:lpstr>
      <vt:lpstr>Esimerkkiviikkoja</vt:lpstr>
      <vt:lpstr>Kysymyksiä?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progress not execuses.</dc:title>
  <dc:creator>aleksi niemi</dc:creator>
  <cp:lastModifiedBy>aleksi niemi</cp:lastModifiedBy>
  <cp:revision>11</cp:revision>
  <dcterms:created xsi:type="dcterms:W3CDTF">2019-11-20T14:09:06Z</dcterms:created>
  <dcterms:modified xsi:type="dcterms:W3CDTF">2019-11-20T19:55:35Z</dcterms:modified>
</cp:coreProperties>
</file>